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859aae72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859aae72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859aae72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859aae72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859aae72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859aae72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859aae72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859aae72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859aae7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859aae7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859aae72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859aae72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859aae72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859aae72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859aae72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859aae72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859aae72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859aae72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859aae72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859aae72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859aae72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859aae72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859aae72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859aae72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859aae72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859aae72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859aae72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859aae72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859aae72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859aae72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859aaed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859aaed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859aaed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859aaed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59aae72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859aae72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859aae72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859aae72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859aae72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859aae72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256650"/>
            <a:ext cx="7688100" cy="15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Blood Availability Management System</a:t>
            </a:r>
            <a:endParaRPr/>
          </a:p>
        </p:txBody>
      </p:sp>
      <p:sp>
        <p:nvSpPr>
          <p:cNvPr id="87" name="Google Shape;87;p13"/>
          <p:cNvSpPr txBox="1"/>
          <p:nvPr>
            <p:ph idx="1" type="subTitle"/>
          </p:nvPr>
        </p:nvSpPr>
        <p:spPr>
          <a:xfrm>
            <a:off x="857150" y="2836200"/>
            <a:ext cx="7994700" cy="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DAMG-6210 Project Team - 2</a:t>
            </a:r>
            <a:endParaRPr sz="1800"/>
          </a:p>
        </p:txBody>
      </p:sp>
      <p:pic>
        <p:nvPicPr>
          <p:cNvPr id="88" name="Google Shape;88;p13"/>
          <p:cNvPicPr preferRelativeResize="0"/>
          <p:nvPr/>
        </p:nvPicPr>
        <p:blipFill>
          <a:blip r:embed="rId3">
            <a:alphaModFix/>
          </a:blip>
          <a:stretch>
            <a:fillRect/>
          </a:stretch>
        </p:blipFill>
        <p:spPr>
          <a:xfrm>
            <a:off x="7855975" y="260850"/>
            <a:ext cx="995799" cy="995799"/>
          </a:xfrm>
          <a:prstGeom prst="rect">
            <a:avLst/>
          </a:prstGeom>
          <a:noFill/>
          <a:ln>
            <a:noFill/>
          </a:ln>
        </p:spPr>
      </p:pic>
      <p:sp>
        <p:nvSpPr>
          <p:cNvPr id="89" name="Google Shape;89;p13"/>
          <p:cNvSpPr txBox="1"/>
          <p:nvPr>
            <p:ph idx="1" type="subTitle"/>
          </p:nvPr>
        </p:nvSpPr>
        <p:spPr>
          <a:xfrm>
            <a:off x="4335050" y="3517275"/>
            <a:ext cx="4235100" cy="143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Done by:</a:t>
            </a:r>
            <a:endParaRPr/>
          </a:p>
          <a:p>
            <a:pPr indent="0" lvl="0" marL="0" rtl="0" algn="l">
              <a:spcBef>
                <a:spcPts val="0"/>
              </a:spcBef>
              <a:spcAft>
                <a:spcPts val="0"/>
              </a:spcAft>
              <a:buNone/>
            </a:pPr>
            <a:r>
              <a:rPr lang="en"/>
              <a:t>Srihitha Kilari 			- 002138766</a:t>
            </a:r>
            <a:endParaRPr/>
          </a:p>
          <a:p>
            <a:pPr indent="0" lvl="0" marL="0" rtl="0" algn="l">
              <a:spcBef>
                <a:spcPts val="0"/>
              </a:spcBef>
              <a:spcAft>
                <a:spcPts val="0"/>
              </a:spcAft>
              <a:buNone/>
            </a:pPr>
            <a:r>
              <a:rPr lang="en"/>
              <a:t>Vaishnavi sai Challagulla    - 002959612</a:t>
            </a:r>
            <a:endParaRPr/>
          </a:p>
          <a:p>
            <a:pPr indent="0" lvl="0" marL="0" rtl="0" algn="l">
              <a:spcBef>
                <a:spcPts val="0"/>
              </a:spcBef>
              <a:spcAft>
                <a:spcPts val="0"/>
              </a:spcAft>
              <a:buNone/>
            </a:pPr>
            <a:r>
              <a:rPr lang="en"/>
              <a:t>Mannem Kavya 		- 002194057</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604550"/>
            <a:ext cx="7688700" cy="60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Triggers</a:t>
            </a:r>
            <a:endParaRPr/>
          </a:p>
          <a:p>
            <a:pPr indent="0" lvl="0" marL="0" rtl="0" algn="l">
              <a:spcBef>
                <a:spcPts val="0"/>
              </a:spcBef>
              <a:spcAft>
                <a:spcPts val="0"/>
              </a:spcAft>
              <a:buNone/>
            </a:pPr>
            <a:r>
              <a:t/>
            </a:r>
            <a:endParaRPr/>
          </a:p>
        </p:txBody>
      </p:sp>
      <p:sp>
        <p:nvSpPr>
          <p:cNvPr id="163" name="Google Shape;163;p22"/>
          <p:cNvSpPr txBox="1"/>
          <p:nvPr>
            <p:ph idx="1" type="body"/>
          </p:nvPr>
        </p:nvSpPr>
        <p:spPr>
          <a:xfrm>
            <a:off x="729450" y="1459525"/>
            <a:ext cx="7688700" cy="288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64" name="Google Shape;164;p22"/>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65" name="Google Shape;165;p22"/>
          <p:cNvPicPr preferRelativeResize="0"/>
          <p:nvPr/>
        </p:nvPicPr>
        <p:blipFill>
          <a:blip r:embed="rId4">
            <a:alphaModFix/>
          </a:blip>
          <a:stretch>
            <a:fillRect/>
          </a:stretch>
        </p:blipFill>
        <p:spPr>
          <a:xfrm>
            <a:off x="420250" y="1639346"/>
            <a:ext cx="4843473" cy="2520949"/>
          </a:xfrm>
          <a:prstGeom prst="rect">
            <a:avLst/>
          </a:prstGeom>
          <a:noFill/>
          <a:ln>
            <a:noFill/>
          </a:ln>
        </p:spPr>
      </p:pic>
      <p:pic>
        <p:nvPicPr>
          <p:cNvPr id="166" name="Google Shape;166;p22"/>
          <p:cNvPicPr preferRelativeResize="0"/>
          <p:nvPr/>
        </p:nvPicPr>
        <p:blipFill>
          <a:blip r:embed="rId5">
            <a:alphaModFix/>
          </a:blip>
          <a:stretch>
            <a:fillRect/>
          </a:stretch>
        </p:blipFill>
        <p:spPr>
          <a:xfrm>
            <a:off x="5086475" y="2313925"/>
            <a:ext cx="3972750" cy="142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619025"/>
            <a:ext cx="7688700" cy="57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Triggers</a:t>
            </a:r>
            <a:endParaRPr/>
          </a:p>
          <a:p>
            <a:pPr indent="0" lvl="0" marL="0" rtl="0" algn="l">
              <a:spcBef>
                <a:spcPts val="0"/>
              </a:spcBef>
              <a:spcAft>
                <a:spcPts val="0"/>
              </a:spcAft>
              <a:buNone/>
            </a:pPr>
            <a:r>
              <a:t/>
            </a:r>
            <a:endParaRPr/>
          </a:p>
        </p:txBody>
      </p:sp>
      <p:sp>
        <p:nvSpPr>
          <p:cNvPr id="172" name="Google Shape;172;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73" name="Google Shape;173;p23"/>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74" name="Google Shape;174;p23"/>
          <p:cNvPicPr preferRelativeResize="0"/>
          <p:nvPr/>
        </p:nvPicPr>
        <p:blipFill>
          <a:blip r:embed="rId4">
            <a:alphaModFix/>
          </a:blip>
          <a:stretch>
            <a:fillRect/>
          </a:stretch>
        </p:blipFill>
        <p:spPr>
          <a:xfrm>
            <a:off x="405750" y="1494125"/>
            <a:ext cx="4103202" cy="3316674"/>
          </a:xfrm>
          <a:prstGeom prst="rect">
            <a:avLst/>
          </a:prstGeom>
          <a:noFill/>
          <a:ln>
            <a:noFill/>
          </a:ln>
        </p:spPr>
      </p:pic>
      <p:pic>
        <p:nvPicPr>
          <p:cNvPr id="175" name="Google Shape;175;p23"/>
          <p:cNvPicPr preferRelativeResize="0"/>
          <p:nvPr/>
        </p:nvPicPr>
        <p:blipFill>
          <a:blip r:embed="rId5">
            <a:alphaModFix/>
          </a:blip>
          <a:stretch>
            <a:fillRect/>
          </a:stretch>
        </p:blipFill>
        <p:spPr>
          <a:xfrm>
            <a:off x="5290000" y="1803100"/>
            <a:ext cx="3561774" cy="269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181" name="Google Shape;181;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2" name="Google Shape;182;p24"/>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83" name="Google Shape;183;p24"/>
          <p:cNvPicPr preferRelativeResize="0"/>
          <p:nvPr/>
        </p:nvPicPr>
        <p:blipFill>
          <a:blip r:embed="rId4">
            <a:alphaModFix/>
          </a:blip>
          <a:stretch>
            <a:fillRect/>
          </a:stretch>
        </p:blipFill>
        <p:spPr>
          <a:xfrm>
            <a:off x="5103172" y="1400225"/>
            <a:ext cx="3755077" cy="2638375"/>
          </a:xfrm>
          <a:prstGeom prst="rect">
            <a:avLst/>
          </a:prstGeom>
          <a:noFill/>
          <a:ln>
            <a:noFill/>
          </a:ln>
        </p:spPr>
      </p:pic>
      <p:pic>
        <p:nvPicPr>
          <p:cNvPr id="184" name="Google Shape;184;p24"/>
          <p:cNvPicPr preferRelativeResize="0"/>
          <p:nvPr/>
        </p:nvPicPr>
        <p:blipFill>
          <a:blip r:embed="rId5">
            <a:alphaModFix/>
          </a:blip>
          <a:stretch>
            <a:fillRect/>
          </a:stretch>
        </p:blipFill>
        <p:spPr>
          <a:xfrm>
            <a:off x="320975" y="1400225"/>
            <a:ext cx="4251026" cy="234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190" name="Google Shape;190;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91" name="Google Shape;191;p25"/>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92" name="Google Shape;192;p25"/>
          <p:cNvPicPr preferRelativeResize="0"/>
          <p:nvPr/>
        </p:nvPicPr>
        <p:blipFill>
          <a:blip r:embed="rId4">
            <a:alphaModFix/>
          </a:blip>
          <a:stretch>
            <a:fillRect/>
          </a:stretch>
        </p:blipFill>
        <p:spPr>
          <a:xfrm>
            <a:off x="797025" y="1725075"/>
            <a:ext cx="4204650" cy="1983200"/>
          </a:xfrm>
          <a:prstGeom prst="rect">
            <a:avLst/>
          </a:prstGeom>
          <a:noFill/>
          <a:ln>
            <a:noFill/>
          </a:ln>
        </p:spPr>
      </p:pic>
      <p:pic>
        <p:nvPicPr>
          <p:cNvPr id="193" name="Google Shape;193;p25"/>
          <p:cNvPicPr preferRelativeResize="0"/>
          <p:nvPr/>
        </p:nvPicPr>
        <p:blipFill>
          <a:blip r:embed="rId5">
            <a:alphaModFix/>
          </a:blip>
          <a:stretch>
            <a:fillRect/>
          </a:stretch>
        </p:blipFill>
        <p:spPr>
          <a:xfrm>
            <a:off x="4694650" y="1950350"/>
            <a:ext cx="4362649" cy="175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199" name="Google Shape;19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00" name="Google Shape;200;p26"/>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201" name="Google Shape;201;p26"/>
          <p:cNvPicPr preferRelativeResize="0"/>
          <p:nvPr/>
        </p:nvPicPr>
        <p:blipFill>
          <a:blip r:embed="rId4">
            <a:alphaModFix/>
          </a:blip>
          <a:stretch>
            <a:fillRect/>
          </a:stretch>
        </p:blipFill>
        <p:spPr>
          <a:xfrm>
            <a:off x="420250" y="1903000"/>
            <a:ext cx="5059627" cy="1337500"/>
          </a:xfrm>
          <a:prstGeom prst="rect">
            <a:avLst/>
          </a:prstGeom>
          <a:noFill/>
          <a:ln>
            <a:noFill/>
          </a:ln>
        </p:spPr>
      </p:pic>
      <p:pic>
        <p:nvPicPr>
          <p:cNvPr id="202" name="Google Shape;202;p26"/>
          <p:cNvPicPr preferRelativeResize="0"/>
          <p:nvPr/>
        </p:nvPicPr>
        <p:blipFill>
          <a:blip r:embed="rId5">
            <a:alphaModFix/>
          </a:blip>
          <a:stretch>
            <a:fillRect/>
          </a:stretch>
        </p:blipFill>
        <p:spPr>
          <a:xfrm>
            <a:off x="3487575" y="3240500"/>
            <a:ext cx="5059625" cy="140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208" name="Google Shape;20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09" name="Google Shape;209;p27"/>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210" name="Google Shape;210;p27"/>
          <p:cNvPicPr preferRelativeResize="0"/>
          <p:nvPr/>
        </p:nvPicPr>
        <p:blipFill>
          <a:blip r:embed="rId4">
            <a:alphaModFix/>
          </a:blip>
          <a:stretch>
            <a:fillRect/>
          </a:stretch>
        </p:blipFill>
        <p:spPr>
          <a:xfrm>
            <a:off x="260425" y="1276400"/>
            <a:ext cx="6501452" cy="1948725"/>
          </a:xfrm>
          <a:prstGeom prst="rect">
            <a:avLst/>
          </a:prstGeom>
          <a:noFill/>
          <a:ln>
            <a:noFill/>
          </a:ln>
        </p:spPr>
      </p:pic>
      <p:pic>
        <p:nvPicPr>
          <p:cNvPr id="211" name="Google Shape;211;p27"/>
          <p:cNvPicPr preferRelativeResize="0"/>
          <p:nvPr/>
        </p:nvPicPr>
        <p:blipFill>
          <a:blip r:embed="rId5">
            <a:alphaModFix/>
          </a:blip>
          <a:stretch>
            <a:fillRect/>
          </a:stretch>
        </p:blipFill>
        <p:spPr>
          <a:xfrm>
            <a:off x="3104186" y="3010125"/>
            <a:ext cx="5600065" cy="194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217" name="Google Shape;217;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18" name="Google Shape;218;p28"/>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219" name="Google Shape;219;p28"/>
          <p:cNvPicPr preferRelativeResize="0"/>
          <p:nvPr/>
        </p:nvPicPr>
        <p:blipFill>
          <a:blip r:embed="rId4">
            <a:alphaModFix/>
          </a:blip>
          <a:stretch>
            <a:fillRect/>
          </a:stretch>
        </p:blipFill>
        <p:spPr>
          <a:xfrm>
            <a:off x="173625" y="1357650"/>
            <a:ext cx="6338675" cy="1733700"/>
          </a:xfrm>
          <a:prstGeom prst="rect">
            <a:avLst/>
          </a:prstGeom>
          <a:noFill/>
          <a:ln>
            <a:noFill/>
          </a:ln>
        </p:spPr>
      </p:pic>
      <p:pic>
        <p:nvPicPr>
          <p:cNvPr id="220" name="Google Shape;220;p28"/>
          <p:cNvPicPr preferRelativeResize="0"/>
          <p:nvPr/>
        </p:nvPicPr>
        <p:blipFill>
          <a:blip r:embed="rId5">
            <a:alphaModFix/>
          </a:blip>
          <a:stretch>
            <a:fillRect/>
          </a:stretch>
        </p:blipFill>
        <p:spPr>
          <a:xfrm>
            <a:off x="4081599" y="3091350"/>
            <a:ext cx="5062399" cy="168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226" name="Google Shape;226;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27" name="Google Shape;227;p29"/>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228" name="Google Shape;228;p29"/>
          <p:cNvPicPr preferRelativeResize="0"/>
          <p:nvPr/>
        </p:nvPicPr>
        <p:blipFill>
          <a:blip r:embed="rId4">
            <a:alphaModFix/>
          </a:blip>
          <a:stretch>
            <a:fillRect/>
          </a:stretch>
        </p:blipFill>
        <p:spPr>
          <a:xfrm>
            <a:off x="469975" y="1349750"/>
            <a:ext cx="5158402" cy="1582400"/>
          </a:xfrm>
          <a:prstGeom prst="rect">
            <a:avLst/>
          </a:prstGeom>
          <a:noFill/>
          <a:ln>
            <a:noFill/>
          </a:ln>
        </p:spPr>
      </p:pic>
      <p:pic>
        <p:nvPicPr>
          <p:cNvPr descr="Graphical user interface, application&#10;&#10;Description automatically generated" id="229" name="Google Shape;229;p29"/>
          <p:cNvPicPr preferRelativeResize="0"/>
          <p:nvPr/>
        </p:nvPicPr>
        <p:blipFill>
          <a:blip r:embed="rId5">
            <a:alphaModFix/>
          </a:blip>
          <a:stretch>
            <a:fillRect/>
          </a:stretch>
        </p:blipFill>
        <p:spPr>
          <a:xfrm>
            <a:off x="3063575" y="3010650"/>
            <a:ext cx="4248825" cy="111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729450" y="5755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235" name="Google Shape;23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36" name="Google Shape;236;p30"/>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237" name="Google Shape;237;p30"/>
          <p:cNvPicPr preferRelativeResize="0"/>
          <p:nvPr/>
        </p:nvPicPr>
        <p:blipFill>
          <a:blip r:embed="rId4">
            <a:alphaModFix/>
          </a:blip>
          <a:stretch>
            <a:fillRect/>
          </a:stretch>
        </p:blipFill>
        <p:spPr>
          <a:xfrm>
            <a:off x="417750" y="1446175"/>
            <a:ext cx="5536974" cy="1546200"/>
          </a:xfrm>
          <a:prstGeom prst="rect">
            <a:avLst/>
          </a:prstGeom>
          <a:noFill/>
          <a:ln>
            <a:noFill/>
          </a:ln>
        </p:spPr>
      </p:pic>
      <p:pic>
        <p:nvPicPr>
          <p:cNvPr id="238" name="Google Shape;238;p30"/>
          <p:cNvPicPr preferRelativeResize="0"/>
          <p:nvPr/>
        </p:nvPicPr>
        <p:blipFill>
          <a:blip r:embed="rId5">
            <a:alphaModFix/>
          </a:blip>
          <a:stretch>
            <a:fillRect/>
          </a:stretch>
        </p:blipFill>
        <p:spPr>
          <a:xfrm>
            <a:off x="4474525" y="2906999"/>
            <a:ext cx="4377251" cy="1960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729450" y="583875"/>
            <a:ext cx="76887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Reports</a:t>
            </a:r>
            <a:endParaRPr/>
          </a:p>
        </p:txBody>
      </p:sp>
      <p:sp>
        <p:nvSpPr>
          <p:cNvPr id="244" name="Google Shape;244;p31"/>
          <p:cNvSpPr txBox="1"/>
          <p:nvPr>
            <p:ph idx="1" type="body"/>
          </p:nvPr>
        </p:nvSpPr>
        <p:spPr>
          <a:xfrm>
            <a:off x="729450" y="1576025"/>
            <a:ext cx="7688700" cy="27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1200">
                <a:solidFill>
                  <a:srgbClr val="000000"/>
                </a:solidFill>
                <a:latin typeface="Calibri"/>
                <a:ea typeface="Calibri"/>
                <a:cs typeface="Calibri"/>
                <a:sym typeface="Calibri"/>
              </a:rPr>
              <a:t>Blood available in the inventory that is not contaminated</a:t>
            </a:r>
            <a:endParaRPr sz="1200">
              <a:solidFill>
                <a:srgbClr val="000000"/>
              </a:solidFill>
              <a:latin typeface="Calibri"/>
              <a:ea typeface="Calibri"/>
              <a:cs typeface="Calibri"/>
              <a:sym typeface="Calibri"/>
            </a:endParaRPr>
          </a:p>
          <a:p>
            <a:pPr indent="0" lvl="0" marL="0" rtl="0" algn="l">
              <a:lnSpc>
                <a:spcPct val="100000"/>
              </a:lnSpc>
              <a:spcBef>
                <a:spcPts val="1200"/>
              </a:spcBef>
              <a:spcAft>
                <a:spcPts val="0"/>
              </a:spcAft>
              <a:buNone/>
            </a:pPr>
            <a:r>
              <a:rPr lang="en" sz="1200">
                <a:solidFill>
                  <a:srgbClr val="000000"/>
                </a:solidFill>
                <a:latin typeface="Calibri"/>
                <a:ea typeface="Calibri"/>
                <a:cs typeface="Calibri"/>
                <a:sym typeface="Calibri"/>
              </a:rPr>
              <a:t> Here blood groups B and O are available in the shown quantities are available that are not contaminated.</a:t>
            </a:r>
            <a:endParaRPr sz="12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descr="Chart, bar chart&#10;&#10;Description automatically generated" id="245" name="Google Shape;245;p31"/>
          <p:cNvPicPr preferRelativeResize="0"/>
          <p:nvPr/>
        </p:nvPicPr>
        <p:blipFill>
          <a:blip r:embed="rId3">
            <a:alphaModFix/>
          </a:blip>
          <a:stretch>
            <a:fillRect/>
          </a:stretch>
        </p:blipFill>
        <p:spPr>
          <a:xfrm>
            <a:off x="4858150" y="2389275"/>
            <a:ext cx="2817450" cy="2239500"/>
          </a:xfrm>
          <a:prstGeom prst="rect">
            <a:avLst/>
          </a:prstGeom>
          <a:noFill/>
          <a:ln>
            <a:noFill/>
          </a:ln>
        </p:spPr>
      </p:pic>
      <p:pic>
        <p:nvPicPr>
          <p:cNvPr id="246" name="Google Shape;246;p31"/>
          <p:cNvPicPr preferRelativeResize="0"/>
          <p:nvPr/>
        </p:nvPicPr>
        <p:blipFill>
          <a:blip r:embed="rId4">
            <a:alphaModFix/>
          </a:blip>
          <a:stretch>
            <a:fillRect/>
          </a:stretch>
        </p:blipFill>
        <p:spPr>
          <a:xfrm>
            <a:off x="7908200" y="227675"/>
            <a:ext cx="995799" cy="995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Statement </a:t>
            </a:r>
            <a:endParaRPr/>
          </a:p>
        </p:txBody>
      </p:sp>
      <p:sp>
        <p:nvSpPr>
          <p:cNvPr id="95" name="Google Shape;95;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800">
                <a:solidFill>
                  <a:srgbClr val="000000"/>
                </a:solidFill>
                <a:latin typeface="Arial"/>
                <a:ea typeface="Arial"/>
                <a:cs typeface="Arial"/>
                <a:sym typeface="Arial"/>
              </a:rPr>
              <a:t>The purpose of this project is to develop a blood donation system for the city of Boston. It will be used by all the hospitals, blood banks and people who register for blood donation to facilitate functionalities like blood donating, checking blood availability, and analysis of blood requirements in hospitals.</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96" name="Google Shape;96;p14"/>
          <p:cNvPicPr preferRelativeResize="0"/>
          <p:nvPr/>
        </p:nvPicPr>
        <p:blipFill>
          <a:blip r:embed="rId3">
            <a:alphaModFix/>
          </a:blip>
          <a:stretch>
            <a:fillRect/>
          </a:stretch>
        </p:blipFill>
        <p:spPr>
          <a:xfrm>
            <a:off x="7855975" y="260850"/>
            <a:ext cx="995799" cy="995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252" name="Google Shape;252;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Vaishnavi Sai Challagulla: Stored Procedures, Functions</a:t>
            </a:r>
            <a:endParaRPr/>
          </a:p>
          <a:p>
            <a:pPr indent="-311150" lvl="0" marL="457200" rtl="0" algn="l">
              <a:spcBef>
                <a:spcPts val="0"/>
              </a:spcBef>
              <a:spcAft>
                <a:spcPts val="0"/>
              </a:spcAft>
              <a:buSzPts val="1300"/>
              <a:buChar char="●"/>
            </a:pPr>
            <a:r>
              <a:rPr lang="en"/>
              <a:t>Srihitha Kilari: </a:t>
            </a:r>
            <a:r>
              <a:rPr lang="en"/>
              <a:t>Triggers</a:t>
            </a:r>
            <a:r>
              <a:rPr lang="en"/>
              <a:t>, Views</a:t>
            </a:r>
            <a:endParaRPr/>
          </a:p>
          <a:p>
            <a:pPr indent="-311150" lvl="0" marL="457200" rtl="0" algn="l">
              <a:spcBef>
                <a:spcPts val="0"/>
              </a:spcBef>
              <a:spcAft>
                <a:spcPts val="0"/>
              </a:spcAft>
              <a:buSzPts val="1300"/>
              <a:buChar char="●"/>
            </a:pPr>
            <a:r>
              <a:rPr lang="en"/>
              <a:t>Kavya Mannem: Table creation, Data Insertion and Creation of Indexes</a:t>
            </a:r>
            <a:endParaRPr/>
          </a:p>
        </p:txBody>
      </p:sp>
      <p:pic>
        <p:nvPicPr>
          <p:cNvPr id="253" name="Google Shape;253;p32"/>
          <p:cNvPicPr preferRelativeResize="0"/>
          <p:nvPr/>
        </p:nvPicPr>
        <p:blipFill>
          <a:blip r:embed="rId3">
            <a:alphaModFix/>
          </a:blip>
          <a:stretch>
            <a:fillRect/>
          </a:stretch>
        </p:blipFill>
        <p:spPr>
          <a:xfrm>
            <a:off x="7855975" y="280600"/>
            <a:ext cx="995799" cy="995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idx="1" type="body"/>
          </p:nvPr>
        </p:nvSpPr>
        <p:spPr>
          <a:xfrm>
            <a:off x="829400" y="1591920"/>
            <a:ext cx="7697400" cy="226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900"/>
              <a:t>THANK YOU</a:t>
            </a:r>
            <a:endParaRPr sz="6900"/>
          </a:p>
        </p:txBody>
      </p:sp>
      <p:pic>
        <p:nvPicPr>
          <p:cNvPr id="259" name="Google Shape;259;p33"/>
          <p:cNvPicPr preferRelativeResize="0"/>
          <p:nvPr/>
        </p:nvPicPr>
        <p:blipFill>
          <a:blip r:embed="rId3">
            <a:alphaModFix/>
          </a:blip>
          <a:stretch>
            <a:fillRect/>
          </a:stretch>
        </p:blipFill>
        <p:spPr>
          <a:xfrm>
            <a:off x="8017450" y="185525"/>
            <a:ext cx="995799" cy="995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691475"/>
            <a:ext cx="7688700" cy="56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03" name="Google Shape;103;p15"/>
          <p:cNvPicPr preferRelativeResize="0"/>
          <p:nvPr/>
        </p:nvPicPr>
        <p:blipFill>
          <a:blip r:embed="rId3">
            <a:alphaModFix/>
          </a:blip>
          <a:stretch>
            <a:fillRect/>
          </a:stretch>
        </p:blipFill>
        <p:spPr>
          <a:xfrm>
            <a:off x="7855975" y="260850"/>
            <a:ext cx="995799" cy="995799"/>
          </a:xfrm>
          <a:prstGeom prst="rect">
            <a:avLst/>
          </a:prstGeom>
          <a:noFill/>
          <a:ln>
            <a:noFill/>
          </a:ln>
        </p:spPr>
      </p:pic>
      <p:pic>
        <p:nvPicPr>
          <p:cNvPr id="104" name="Google Shape;104;p15"/>
          <p:cNvPicPr preferRelativeResize="0"/>
          <p:nvPr/>
        </p:nvPicPr>
        <p:blipFill>
          <a:blip r:embed="rId4">
            <a:alphaModFix/>
          </a:blip>
          <a:stretch>
            <a:fillRect/>
          </a:stretch>
        </p:blipFill>
        <p:spPr>
          <a:xfrm>
            <a:off x="727650" y="1256675"/>
            <a:ext cx="7688699" cy="3622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749450"/>
            <a:ext cx="7688700" cy="50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Procedures</a:t>
            </a:r>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400</a:t>
            </a:r>
            <a:endParaRPr/>
          </a:p>
        </p:txBody>
      </p:sp>
      <p:pic>
        <p:nvPicPr>
          <p:cNvPr id="111" name="Google Shape;111;p16"/>
          <p:cNvPicPr preferRelativeResize="0"/>
          <p:nvPr/>
        </p:nvPicPr>
        <p:blipFill>
          <a:blip r:embed="rId3">
            <a:alphaModFix/>
          </a:blip>
          <a:stretch>
            <a:fillRect/>
          </a:stretch>
        </p:blipFill>
        <p:spPr>
          <a:xfrm>
            <a:off x="7855975" y="260850"/>
            <a:ext cx="995799" cy="995799"/>
          </a:xfrm>
          <a:prstGeom prst="rect">
            <a:avLst/>
          </a:prstGeom>
          <a:noFill/>
          <a:ln>
            <a:noFill/>
          </a:ln>
        </p:spPr>
      </p:pic>
      <p:pic>
        <p:nvPicPr>
          <p:cNvPr id="112" name="Google Shape;112;p16"/>
          <p:cNvPicPr preferRelativeResize="0"/>
          <p:nvPr/>
        </p:nvPicPr>
        <p:blipFill>
          <a:blip r:embed="rId4">
            <a:alphaModFix/>
          </a:blip>
          <a:stretch>
            <a:fillRect/>
          </a:stretch>
        </p:blipFill>
        <p:spPr>
          <a:xfrm>
            <a:off x="340750" y="1711700"/>
            <a:ext cx="5157074" cy="3124825"/>
          </a:xfrm>
          <a:prstGeom prst="rect">
            <a:avLst/>
          </a:prstGeom>
          <a:noFill/>
          <a:ln>
            <a:noFill/>
          </a:ln>
        </p:spPr>
      </p:pic>
      <p:pic>
        <p:nvPicPr>
          <p:cNvPr id="113" name="Google Shape;113;p16"/>
          <p:cNvPicPr preferRelativeResize="0"/>
          <p:nvPr/>
        </p:nvPicPr>
        <p:blipFill>
          <a:blip r:embed="rId5">
            <a:alphaModFix/>
          </a:blip>
          <a:stretch>
            <a:fillRect/>
          </a:stretch>
        </p:blipFill>
        <p:spPr>
          <a:xfrm>
            <a:off x="5233393" y="2143563"/>
            <a:ext cx="4031183" cy="22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29450" y="749450"/>
            <a:ext cx="7688700" cy="50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Procedures</a:t>
            </a:r>
            <a:endParaRPr/>
          </a:p>
        </p:txBody>
      </p:sp>
      <p:sp>
        <p:nvSpPr>
          <p:cNvPr id="119" name="Google Shape;119;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17"/>
          <p:cNvPicPr preferRelativeResize="0"/>
          <p:nvPr/>
        </p:nvPicPr>
        <p:blipFill>
          <a:blip r:embed="rId3">
            <a:alphaModFix/>
          </a:blip>
          <a:stretch>
            <a:fillRect/>
          </a:stretch>
        </p:blipFill>
        <p:spPr>
          <a:xfrm>
            <a:off x="7855975" y="260850"/>
            <a:ext cx="995799" cy="995799"/>
          </a:xfrm>
          <a:prstGeom prst="rect">
            <a:avLst/>
          </a:prstGeom>
          <a:noFill/>
          <a:ln>
            <a:noFill/>
          </a:ln>
        </p:spPr>
      </p:pic>
      <p:pic>
        <p:nvPicPr>
          <p:cNvPr id="121" name="Google Shape;121;p17"/>
          <p:cNvPicPr preferRelativeResize="0"/>
          <p:nvPr/>
        </p:nvPicPr>
        <p:blipFill>
          <a:blip r:embed="rId4">
            <a:alphaModFix/>
          </a:blip>
          <a:stretch>
            <a:fillRect/>
          </a:stretch>
        </p:blipFill>
        <p:spPr>
          <a:xfrm>
            <a:off x="639973" y="1693500"/>
            <a:ext cx="4827025" cy="3188901"/>
          </a:xfrm>
          <a:prstGeom prst="rect">
            <a:avLst/>
          </a:prstGeom>
          <a:noFill/>
          <a:ln>
            <a:noFill/>
          </a:ln>
        </p:spPr>
      </p:pic>
      <p:pic>
        <p:nvPicPr>
          <p:cNvPr id="122" name="Google Shape;122;p17"/>
          <p:cNvPicPr preferRelativeResize="0"/>
          <p:nvPr/>
        </p:nvPicPr>
        <p:blipFill>
          <a:blip r:embed="rId5">
            <a:alphaModFix/>
          </a:blip>
          <a:stretch>
            <a:fillRect/>
          </a:stretch>
        </p:blipFill>
        <p:spPr>
          <a:xfrm>
            <a:off x="5315050" y="1798587"/>
            <a:ext cx="3285850" cy="282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749450"/>
            <a:ext cx="7688700" cy="50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Procedures</a:t>
            </a:r>
            <a:endParaRPr/>
          </a:p>
        </p:txBody>
      </p:sp>
      <p:sp>
        <p:nvSpPr>
          <p:cNvPr id="128" name="Google Shape;12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29" name="Google Shape;129;p18"/>
          <p:cNvPicPr preferRelativeResize="0"/>
          <p:nvPr/>
        </p:nvPicPr>
        <p:blipFill>
          <a:blip r:embed="rId3">
            <a:alphaModFix/>
          </a:blip>
          <a:stretch>
            <a:fillRect/>
          </a:stretch>
        </p:blipFill>
        <p:spPr>
          <a:xfrm>
            <a:off x="7855975" y="260850"/>
            <a:ext cx="995799" cy="995799"/>
          </a:xfrm>
          <a:prstGeom prst="rect">
            <a:avLst/>
          </a:prstGeom>
          <a:noFill/>
          <a:ln>
            <a:noFill/>
          </a:ln>
        </p:spPr>
      </p:pic>
      <p:pic>
        <p:nvPicPr>
          <p:cNvPr id="130" name="Google Shape;130;p18"/>
          <p:cNvPicPr preferRelativeResize="0"/>
          <p:nvPr/>
        </p:nvPicPr>
        <p:blipFill>
          <a:blip r:embed="rId4">
            <a:alphaModFix/>
          </a:blip>
          <a:stretch>
            <a:fillRect/>
          </a:stretch>
        </p:blipFill>
        <p:spPr>
          <a:xfrm>
            <a:off x="1919272" y="1393250"/>
            <a:ext cx="3581299" cy="3489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29450" y="430650"/>
            <a:ext cx="7688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TRIGGERS</a:t>
            </a:r>
            <a:endParaRPr/>
          </a:p>
        </p:txBody>
      </p:sp>
      <p:sp>
        <p:nvSpPr>
          <p:cNvPr id="136" name="Google Shape;136;p19"/>
          <p:cNvSpPr txBox="1"/>
          <p:nvPr>
            <p:ph idx="1" type="body"/>
          </p:nvPr>
        </p:nvSpPr>
        <p:spPr>
          <a:xfrm>
            <a:off x="729450" y="1560975"/>
            <a:ext cx="7688700" cy="28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37" name="Google Shape;137;p19"/>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38" name="Google Shape;138;p19"/>
          <p:cNvPicPr preferRelativeResize="0"/>
          <p:nvPr/>
        </p:nvPicPr>
        <p:blipFill>
          <a:blip r:embed="rId4">
            <a:alphaModFix/>
          </a:blip>
          <a:stretch>
            <a:fillRect/>
          </a:stretch>
        </p:blipFill>
        <p:spPr>
          <a:xfrm>
            <a:off x="816400" y="1158400"/>
            <a:ext cx="4156275" cy="2826700"/>
          </a:xfrm>
          <a:prstGeom prst="rect">
            <a:avLst/>
          </a:prstGeom>
          <a:noFill/>
          <a:ln>
            <a:noFill/>
          </a:ln>
        </p:spPr>
      </p:pic>
      <p:pic>
        <p:nvPicPr>
          <p:cNvPr id="139" name="Google Shape;139;p19"/>
          <p:cNvPicPr preferRelativeResize="0"/>
          <p:nvPr/>
        </p:nvPicPr>
        <p:blipFill>
          <a:blip r:embed="rId5">
            <a:alphaModFix/>
          </a:blip>
          <a:stretch>
            <a:fillRect/>
          </a:stretch>
        </p:blipFill>
        <p:spPr>
          <a:xfrm>
            <a:off x="5060175" y="1700900"/>
            <a:ext cx="3564300" cy="174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729450" y="561075"/>
            <a:ext cx="76887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TRIGGERS</a:t>
            </a:r>
            <a:endParaRPr/>
          </a:p>
        </p:txBody>
      </p:sp>
      <p:sp>
        <p:nvSpPr>
          <p:cNvPr id="145" name="Google Shape;145;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46" name="Google Shape;146;p20"/>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47" name="Google Shape;147;p20"/>
          <p:cNvPicPr preferRelativeResize="0"/>
          <p:nvPr/>
        </p:nvPicPr>
        <p:blipFill>
          <a:blip r:embed="rId4">
            <a:alphaModFix/>
          </a:blip>
          <a:stretch>
            <a:fillRect/>
          </a:stretch>
        </p:blipFill>
        <p:spPr>
          <a:xfrm>
            <a:off x="654200" y="1562600"/>
            <a:ext cx="3579424" cy="3218750"/>
          </a:xfrm>
          <a:prstGeom prst="rect">
            <a:avLst/>
          </a:prstGeom>
          <a:noFill/>
          <a:ln>
            <a:noFill/>
          </a:ln>
        </p:spPr>
      </p:pic>
      <p:pic>
        <p:nvPicPr>
          <p:cNvPr id="148" name="Google Shape;148;p20"/>
          <p:cNvPicPr preferRelativeResize="0"/>
          <p:nvPr/>
        </p:nvPicPr>
        <p:blipFill>
          <a:blip r:embed="rId5">
            <a:alphaModFix/>
          </a:blip>
          <a:stretch>
            <a:fillRect/>
          </a:stretch>
        </p:blipFill>
        <p:spPr>
          <a:xfrm>
            <a:off x="4479525" y="2418763"/>
            <a:ext cx="4436201" cy="158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729450" y="561075"/>
            <a:ext cx="7688700" cy="65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Triggers</a:t>
            </a:r>
            <a:endParaRPr/>
          </a:p>
        </p:txBody>
      </p:sp>
      <p:sp>
        <p:nvSpPr>
          <p:cNvPr id="154" name="Google Shape;154;p21"/>
          <p:cNvSpPr txBox="1"/>
          <p:nvPr>
            <p:ph idx="1" type="body"/>
          </p:nvPr>
        </p:nvSpPr>
        <p:spPr>
          <a:xfrm>
            <a:off x="729450" y="2010200"/>
            <a:ext cx="7688700" cy="232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55" name="Google Shape;155;p21"/>
          <p:cNvPicPr preferRelativeResize="0"/>
          <p:nvPr/>
        </p:nvPicPr>
        <p:blipFill>
          <a:blip r:embed="rId3">
            <a:alphaModFix/>
          </a:blip>
          <a:stretch>
            <a:fillRect/>
          </a:stretch>
        </p:blipFill>
        <p:spPr>
          <a:xfrm>
            <a:off x="7855975" y="280600"/>
            <a:ext cx="995799" cy="995799"/>
          </a:xfrm>
          <a:prstGeom prst="rect">
            <a:avLst/>
          </a:prstGeom>
          <a:noFill/>
          <a:ln>
            <a:noFill/>
          </a:ln>
        </p:spPr>
      </p:pic>
      <p:pic>
        <p:nvPicPr>
          <p:cNvPr id="156" name="Google Shape;156;p21"/>
          <p:cNvPicPr preferRelativeResize="0"/>
          <p:nvPr/>
        </p:nvPicPr>
        <p:blipFill>
          <a:blip r:embed="rId4">
            <a:alphaModFix/>
          </a:blip>
          <a:stretch>
            <a:fillRect/>
          </a:stretch>
        </p:blipFill>
        <p:spPr>
          <a:xfrm>
            <a:off x="449225" y="1705875"/>
            <a:ext cx="3825074" cy="3187049"/>
          </a:xfrm>
          <a:prstGeom prst="rect">
            <a:avLst/>
          </a:prstGeom>
          <a:noFill/>
          <a:ln>
            <a:noFill/>
          </a:ln>
        </p:spPr>
      </p:pic>
      <p:pic>
        <p:nvPicPr>
          <p:cNvPr id="157" name="Google Shape;157;p21"/>
          <p:cNvPicPr preferRelativeResize="0"/>
          <p:nvPr/>
        </p:nvPicPr>
        <p:blipFill>
          <a:blip r:embed="rId5">
            <a:alphaModFix/>
          </a:blip>
          <a:stretch>
            <a:fillRect/>
          </a:stretch>
        </p:blipFill>
        <p:spPr>
          <a:xfrm>
            <a:off x="4724350" y="2487761"/>
            <a:ext cx="4127426" cy="1746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